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66" r:id="rId3"/>
    <p:sldId id="267" r:id="rId4"/>
    <p:sldId id="268" r:id="rId5"/>
    <p:sldId id="270" r:id="rId6"/>
    <p:sldId id="263" r:id="rId7"/>
    <p:sldId id="258" r:id="rId8"/>
    <p:sldId id="265" r:id="rId9"/>
    <p:sldId id="257" r:id="rId10"/>
    <p:sldId id="260" r:id="rId11"/>
    <p:sldId id="262" r:id="rId12"/>
    <p:sldId id="259" r:id="rId13"/>
    <p:sldId id="261" r:id="rId14"/>
    <p:sldId id="264"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64" d="100"/>
          <a:sy n="164" d="100"/>
        </p:scale>
        <p:origin x="-113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85AAF7-7B93-E941-A3E3-7C3EEFDFC8A1}" type="datetimeFigureOut">
              <a:rPr lang="en-US" smtClean="0"/>
              <a:t>20/05/14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9B7FE1-EE2E-8940-BFC3-4DE20CDAAA58}" type="slidenum">
              <a:rPr lang="en-US" smtClean="0"/>
              <a:t>‹#›</a:t>
            </a:fld>
            <a:endParaRPr lang="en-US"/>
          </a:p>
        </p:txBody>
      </p:sp>
    </p:spTree>
    <p:extLst>
      <p:ext uri="{BB962C8B-B14F-4D97-AF65-F5344CB8AC3E}">
        <p14:creationId xmlns:p14="http://schemas.microsoft.com/office/powerpoint/2010/main" val="52000397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Motivation: The application was able to show what files had been changed but also what lines in the files that had been changed using red/green coloring for added/removed lines of code. In addition this functionality was implemented without taking to much screen real-estate. </a:t>
            </a:r>
          </a:p>
          <a:p>
            <a:endParaRPr lang="en-US" dirty="0"/>
          </a:p>
        </p:txBody>
      </p:sp>
      <p:sp>
        <p:nvSpPr>
          <p:cNvPr id="4" name="Slide Number Placeholder 3"/>
          <p:cNvSpPr>
            <a:spLocks noGrp="1"/>
          </p:cNvSpPr>
          <p:nvPr>
            <p:ph type="sldNum" sz="quarter" idx="10"/>
          </p:nvPr>
        </p:nvSpPr>
        <p:spPr/>
        <p:txBody>
          <a:bodyPr/>
          <a:lstStyle/>
          <a:p>
            <a:fld id="{1C9B7FE1-EE2E-8940-BFC3-4DE20CDAAA58}" type="slidenum">
              <a:rPr lang="en-US" smtClean="0"/>
              <a:t>6</a:t>
            </a:fld>
            <a:endParaRPr lang="en-US"/>
          </a:p>
        </p:txBody>
      </p:sp>
    </p:spTree>
    <p:extLst>
      <p:ext uri="{BB962C8B-B14F-4D97-AF65-F5344CB8AC3E}">
        <p14:creationId xmlns:p14="http://schemas.microsoft.com/office/powerpoint/2010/main" val="2979203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Motivation: The app stored all notifications in a popup window in the app that made them easily accessible to the user for management.</a:t>
            </a:r>
            <a:endParaRPr lang="en-US" dirty="0"/>
          </a:p>
        </p:txBody>
      </p:sp>
      <p:sp>
        <p:nvSpPr>
          <p:cNvPr id="4" name="Slide Number Placeholder 3"/>
          <p:cNvSpPr>
            <a:spLocks noGrp="1"/>
          </p:cNvSpPr>
          <p:nvPr>
            <p:ph type="sldNum" sz="quarter" idx="10"/>
          </p:nvPr>
        </p:nvSpPr>
        <p:spPr/>
        <p:txBody>
          <a:bodyPr/>
          <a:lstStyle/>
          <a:p>
            <a:fld id="{1C9B7FE1-EE2E-8940-BFC3-4DE20CDAAA58}" type="slidenum">
              <a:rPr lang="en-US" smtClean="0"/>
              <a:t>7</a:t>
            </a:fld>
            <a:endParaRPr lang="en-US"/>
          </a:p>
        </p:txBody>
      </p:sp>
    </p:spTree>
    <p:extLst>
      <p:ext uri="{BB962C8B-B14F-4D97-AF65-F5344CB8AC3E}">
        <p14:creationId xmlns:p14="http://schemas.microsoft.com/office/powerpoint/2010/main" val="2287945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Motivation: Significant focus was placed on the user experience of the app, with clear and acceptance tested prototypes resulting in a clear and usable application GUI.</a:t>
            </a:r>
            <a:endParaRPr lang="en-US" dirty="0"/>
          </a:p>
        </p:txBody>
      </p:sp>
      <p:sp>
        <p:nvSpPr>
          <p:cNvPr id="4" name="Slide Number Placeholder 3"/>
          <p:cNvSpPr>
            <a:spLocks noGrp="1"/>
          </p:cNvSpPr>
          <p:nvPr>
            <p:ph type="sldNum" sz="quarter" idx="10"/>
          </p:nvPr>
        </p:nvSpPr>
        <p:spPr/>
        <p:txBody>
          <a:bodyPr/>
          <a:lstStyle/>
          <a:p>
            <a:fld id="{1C9B7FE1-EE2E-8940-BFC3-4DE20CDAAA58}" type="slidenum">
              <a:rPr lang="en-US" smtClean="0"/>
              <a:t>8</a:t>
            </a:fld>
            <a:endParaRPr lang="en-US"/>
          </a:p>
        </p:txBody>
      </p:sp>
    </p:spTree>
    <p:extLst>
      <p:ext uri="{BB962C8B-B14F-4D97-AF65-F5344CB8AC3E}">
        <p14:creationId xmlns:p14="http://schemas.microsoft.com/office/powerpoint/2010/main" val="304270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Motivation: What the app lacked in functionality it made up in sleekness. Traversing the screens of the app was clear and smooth with loading screens added in an impressive way to optimize user experience.</a:t>
            </a:r>
            <a:endParaRPr lang="en-US" dirty="0"/>
          </a:p>
        </p:txBody>
      </p:sp>
      <p:sp>
        <p:nvSpPr>
          <p:cNvPr id="4" name="Slide Number Placeholder 3"/>
          <p:cNvSpPr>
            <a:spLocks noGrp="1"/>
          </p:cNvSpPr>
          <p:nvPr>
            <p:ph type="sldNum" sz="quarter" idx="10"/>
          </p:nvPr>
        </p:nvSpPr>
        <p:spPr/>
        <p:txBody>
          <a:bodyPr/>
          <a:lstStyle/>
          <a:p>
            <a:fld id="{1C9B7FE1-EE2E-8940-BFC3-4DE20CDAAA58}" type="slidenum">
              <a:rPr lang="en-US" smtClean="0"/>
              <a:t>9</a:t>
            </a:fld>
            <a:endParaRPr lang="en-US"/>
          </a:p>
        </p:txBody>
      </p:sp>
    </p:spTree>
    <p:extLst>
      <p:ext uri="{BB962C8B-B14F-4D97-AF65-F5344CB8AC3E}">
        <p14:creationId xmlns:p14="http://schemas.microsoft.com/office/powerpoint/2010/main" val="141874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AWARD: Best </a:t>
            </a:r>
            <a:r>
              <a:rPr lang="en-US" sz="1200" kern="1200" dirty="0" err="1" smtClean="0">
                <a:solidFill>
                  <a:schemeClr val="tx1"/>
                </a:solidFill>
                <a:latin typeface="+mn-lt"/>
                <a:ea typeface="+mn-ea"/>
                <a:cs typeface="+mn-cs"/>
              </a:rPr>
              <a:t>startscreen</a:t>
            </a:r>
            <a:r>
              <a:rPr lang="en-US" sz="1200" kern="1200" dirty="0" smtClean="0">
                <a:solidFill>
                  <a:schemeClr val="tx1"/>
                </a:solidFill>
                <a:latin typeface="+mn-lt"/>
                <a:ea typeface="+mn-ea"/>
                <a:cs typeface="+mn-cs"/>
              </a:rPr>
              <a:t> award for an App</a:t>
            </a:r>
          </a:p>
          <a:p>
            <a:r>
              <a:rPr lang="en-US" sz="1200" kern="1200" dirty="0" smtClean="0">
                <a:solidFill>
                  <a:schemeClr val="tx1"/>
                </a:solidFill>
                <a:latin typeface="+mn-lt"/>
                <a:ea typeface="+mn-ea"/>
                <a:cs typeface="+mn-cs"/>
              </a:rPr>
              <a:t>Motivation: The apps </a:t>
            </a:r>
            <a:r>
              <a:rPr lang="en-US" sz="1200" kern="1200" dirty="0" err="1" smtClean="0">
                <a:solidFill>
                  <a:schemeClr val="tx1"/>
                </a:solidFill>
                <a:latin typeface="+mn-lt"/>
                <a:ea typeface="+mn-ea"/>
                <a:cs typeface="+mn-cs"/>
              </a:rPr>
              <a:t>startscreen</a:t>
            </a:r>
            <a:r>
              <a:rPr lang="en-US" sz="1200" kern="1200" dirty="0" smtClean="0">
                <a:solidFill>
                  <a:schemeClr val="tx1"/>
                </a:solidFill>
                <a:latin typeface="+mn-lt"/>
                <a:ea typeface="+mn-ea"/>
                <a:cs typeface="+mn-cs"/>
              </a:rPr>
              <a:t> made it very easy for the user to start using the functionality, which was plenty, in the app. Thus making navigation simple and clear to the user.</a:t>
            </a:r>
          </a:p>
          <a:p>
            <a:r>
              <a:rPr lang="en-US" sz="1200" kern="1200" dirty="0" smtClean="0">
                <a:solidFill>
                  <a:schemeClr val="tx1"/>
                </a:solidFill>
                <a:latin typeface="+mn-lt"/>
                <a:ea typeface="+mn-ea"/>
                <a:cs typeface="+mn-cs"/>
              </a:rPr>
              <a:t>AWARD: Most functionality award for an App</a:t>
            </a:r>
          </a:p>
          <a:p>
            <a:r>
              <a:rPr lang="en-US" sz="1200" kern="1200" dirty="0" smtClean="0">
                <a:solidFill>
                  <a:schemeClr val="tx1"/>
                </a:solidFill>
                <a:latin typeface="+mn-lt"/>
                <a:ea typeface="+mn-ea"/>
                <a:cs typeface="+mn-cs"/>
              </a:rPr>
              <a:t>Motivation: </a:t>
            </a:r>
            <a:r>
              <a:rPr lang="en-US" sz="1200" kern="1200" dirty="0" err="1" smtClean="0">
                <a:solidFill>
                  <a:schemeClr val="tx1"/>
                </a:solidFill>
                <a:latin typeface="+mn-lt"/>
                <a:ea typeface="+mn-ea"/>
                <a:cs typeface="+mn-cs"/>
              </a:rPr>
              <a:t>Github</a:t>
            </a:r>
            <a:r>
              <a:rPr lang="en-US" sz="1200" kern="1200" dirty="0" smtClean="0">
                <a:solidFill>
                  <a:schemeClr val="tx1"/>
                </a:solidFill>
                <a:latin typeface="+mn-lt"/>
                <a:ea typeface="+mn-ea"/>
                <a:cs typeface="+mn-cs"/>
              </a:rPr>
              <a:t>, planning poker, pivotal tracker, blinking </a:t>
            </a:r>
            <a:r>
              <a:rPr lang="en-US" sz="1200" kern="1200" dirty="0" err="1" smtClean="0">
                <a:solidFill>
                  <a:schemeClr val="tx1"/>
                </a:solidFill>
                <a:latin typeface="+mn-lt"/>
                <a:ea typeface="+mn-ea"/>
                <a:cs typeface="+mn-cs"/>
              </a:rPr>
              <a:t>leds</a:t>
            </a:r>
            <a:r>
              <a:rPr lang="en-US" sz="1200" kern="1200" dirty="0" smtClean="0">
                <a:solidFill>
                  <a:schemeClr val="tx1"/>
                </a:solidFill>
                <a:latin typeface="+mn-lt"/>
                <a:ea typeface="+mn-ea"/>
                <a:cs typeface="+mn-cs"/>
              </a:rPr>
              <a:t> for notifications, automated logins, and more! The app had it all, even though some of the functionality was not as developed as it could have been.</a:t>
            </a:r>
          </a:p>
          <a:p>
            <a:r>
              <a:rPr lang="en-US" sz="1200" kern="1200" dirty="0" smtClean="0">
                <a:solidFill>
                  <a:schemeClr val="tx1"/>
                </a:solidFill>
                <a:latin typeface="+mn-lt"/>
                <a:ea typeface="+mn-ea"/>
                <a:cs typeface="+mn-cs"/>
              </a:rPr>
              <a:t>AWARD: Best roadmap functionality for an App</a:t>
            </a:r>
          </a:p>
          <a:p>
            <a:r>
              <a:rPr lang="en-US" sz="1200" kern="1200" dirty="0" smtClean="0">
                <a:solidFill>
                  <a:schemeClr val="tx1"/>
                </a:solidFill>
                <a:latin typeface="+mn-lt"/>
                <a:ea typeface="+mn-ea"/>
                <a:cs typeface="+mn-cs"/>
              </a:rPr>
              <a:t>Motivation: The app made the text of the feature that the user was working with easily accessible and allowed for macro creation and usage in a way that was clearly designed with the user in mind, making it very usable. </a:t>
            </a:r>
            <a:endParaRPr lang="en-US" dirty="0"/>
          </a:p>
        </p:txBody>
      </p:sp>
      <p:sp>
        <p:nvSpPr>
          <p:cNvPr id="4" name="Slide Number Placeholder 3"/>
          <p:cNvSpPr>
            <a:spLocks noGrp="1"/>
          </p:cNvSpPr>
          <p:nvPr>
            <p:ph type="sldNum" sz="quarter" idx="10"/>
          </p:nvPr>
        </p:nvSpPr>
        <p:spPr/>
        <p:txBody>
          <a:bodyPr/>
          <a:lstStyle/>
          <a:p>
            <a:fld id="{1C9B7FE1-EE2E-8940-BFC3-4DE20CDAAA58}" type="slidenum">
              <a:rPr lang="en-US" smtClean="0"/>
              <a:t>10</a:t>
            </a:fld>
            <a:endParaRPr lang="en-US"/>
          </a:p>
        </p:txBody>
      </p:sp>
    </p:spTree>
    <p:extLst>
      <p:ext uri="{BB962C8B-B14F-4D97-AF65-F5344CB8AC3E}">
        <p14:creationId xmlns:p14="http://schemas.microsoft.com/office/powerpoint/2010/main" val="1904791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Motivation: App made it able for a user to follow many different branches at once and clearly indicating if several branches updated the same files for enhanced usability.</a:t>
            </a:r>
            <a:endParaRPr lang="en-US" dirty="0"/>
          </a:p>
        </p:txBody>
      </p:sp>
      <p:sp>
        <p:nvSpPr>
          <p:cNvPr id="4" name="Slide Number Placeholder 3"/>
          <p:cNvSpPr>
            <a:spLocks noGrp="1"/>
          </p:cNvSpPr>
          <p:nvPr>
            <p:ph type="sldNum" sz="quarter" idx="10"/>
          </p:nvPr>
        </p:nvSpPr>
        <p:spPr/>
        <p:txBody>
          <a:bodyPr/>
          <a:lstStyle/>
          <a:p>
            <a:fld id="{1C9B7FE1-EE2E-8940-BFC3-4DE20CDAAA58}" type="slidenum">
              <a:rPr lang="en-US" smtClean="0"/>
              <a:t>11</a:t>
            </a:fld>
            <a:endParaRPr lang="en-US"/>
          </a:p>
        </p:txBody>
      </p:sp>
    </p:spTree>
    <p:extLst>
      <p:ext uri="{BB962C8B-B14F-4D97-AF65-F5344CB8AC3E}">
        <p14:creationId xmlns:p14="http://schemas.microsoft.com/office/powerpoint/2010/main" val="1623020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Group 7:</a:t>
            </a:r>
          </a:p>
          <a:p>
            <a:r>
              <a:rPr lang="en-US" sz="1200" kern="1200" dirty="0" smtClean="0">
                <a:solidFill>
                  <a:schemeClr val="tx1"/>
                </a:solidFill>
                <a:latin typeface="+mn-lt"/>
                <a:ea typeface="+mn-ea"/>
                <a:cs typeface="+mn-cs"/>
              </a:rPr>
              <a:t>AWARD: Most pivotal tracker integration in the roadmap Award</a:t>
            </a:r>
          </a:p>
          <a:p>
            <a:r>
              <a:rPr lang="en-US" sz="1200" kern="1200" dirty="0" smtClean="0">
                <a:solidFill>
                  <a:schemeClr val="tx1"/>
                </a:solidFill>
                <a:latin typeface="+mn-lt"/>
                <a:ea typeface="+mn-ea"/>
                <a:cs typeface="+mn-cs"/>
              </a:rPr>
              <a:t>Motivation: The app posted all tasks from the tasks in a roadmap as tasks in pivotal tracker, making them accessible to all the team members and made it possible for everyone to follow the progress of a feature.</a:t>
            </a:r>
          </a:p>
          <a:p>
            <a:r>
              <a:rPr lang="en-US" sz="1200" kern="1200" dirty="0" smtClean="0">
                <a:solidFill>
                  <a:schemeClr val="tx1"/>
                </a:solidFill>
                <a:latin typeface="+mn-lt"/>
                <a:ea typeface="+mn-ea"/>
                <a:cs typeface="+mn-cs"/>
              </a:rPr>
              <a:t>AWARD: Most advanced roadmap functionality Award</a:t>
            </a:r>
          </a:p>
          <a:p>
            <a:r>
              <a:rPr lang="en-US" sz="1200" kern="1200" dirty="0" smtClean="0">
                <a:solidFill>
                  <a:schemeClr val="tx1"/>
                </a:solidFill>
                <a:latin typeface="+mn-lt"/>
                <a:ea typeface="+mn-ea"/>
                <a:cs typeface="+mn-cs"/>
              </a:rPr>
              <a:t>Motivation: The integration with pivotal tracker made the roadmap implementation dynamic and distributed in a way that was still easily usable by the navigator. Thus, complex functionality made easy.</a:t>
            </a:r>
            <a:endParaRPr lang="en-US" dirty="0"/>
          </a:p>
        </p:txBody>
      </p:sp>
      <p:sp>
        <p:nvSpPr>
          <p:cNvPr id="4" name="Slide Number Placeholder 3"/>
          <p:cNvSpPr>
            <a:spLocks noGrp="1"/>
          </p:cNvSpPr>
          <p:nvPr>
            <p:ph type="sldNum" sz="quarter" idx="10"/>
          </p:nvPr>
        </p:nvSpPr>
        <p:spPr/>
        <p:txBody>
          <a:bodyPr/>
          <a:lstStyle/>
          <a:p>
            <a:fld id="{1C9B7FE1-EE2E-8940-BFC3-4DE20CDAAA58}" type="slidenum">
              <a:rPr lang="en-US" smtClean="0"/>
              <a:t>12</a:t>
            </a:fld>
            <a:endParaRPr lang="en-US"/>
          </a:p>
        </p:txBody>
      </p:sp>
    </p:spTree>
    <p:extLst>
      <p:ext uri="{BB962C8B-B14F-4D97-AF65-F5344CB8AC3E}">
        <p14:creationId xmlns:p14="http://schemas.microsoft.com/office/powerpoint/2010/main" val="1119106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AWARD: Best iPhone App AWARD</a:t>
            </a:r>
          </a:p>
          <a:p>
            <a:r>
              <a:rPr lang="en-US" sz="1200" kern="1200" dirty="0" smtClean="0">
                <a:solidFill>
                  <a:schemeClr val="tx1"/>
                </a:solidFill>
                <a:latin typeface="+mn-lt"/>
                <a:ea typeface="+mn-ea"/>
                <a:cs typeface="+mn-cs"/>
              </a:rPr>
              <a:t>Motivation: Only iPhone App ;)</a:t>
            </a:r>
          </a:p>
          <a:p>
            <a:r>
              <a:rPr lang="en-US" sz="1200" kern="1200" dirty="0" smtClean="0">
                <a:solidFill>
                  <a:schemeClr val="tx1"/>
                </a:solidFill>
                <a:latin typeface="+mn-lt"/>
                <a:ea typeface="+mn-ea"/>
                <a:cs typeface="+mn-cs"/>
              </a:rPr>
              <a:t>AWARD: Most usable planning poker </a:t>
            </a:r>
            <a:r>
              <a:rPr lang="en-US" sz="1200" kern="1200" dirty="0" err="1" smtClean="0">
                <a:solidFill>
                  <a:schemeClr val="tx1"/>
                </a:solidFill>
                <a:latin typeface="+mn-lt"/>
                <a:ea typeface="+mn-ea"/>
                <a:cs typeface="+mn-cs"/>
              </a:rPr>
              <a:t>sub.app</a:t>
            </a:r>
            <a:r>
              <a:rPr lang="en-US" sz="1200" kern="1200" dirty="0" smtClean="0">
                <a:solidFill>
                  <a:schemeClr val="tx1"/>
                </a:solidFill>
                <a:latin typeface="+mn-lt"/>
                <a:ea typeface="+mn-ea"/>
                <a:cs typeface="+mn-cs"/>
              </a:rPr>
              <a:t> Award</a:t>
            </a:r>
          </a:p>
          <a:p>
            <a:r>
              <a:rPr lang="en-US" sz="1200" kern="1200" dirty="0" smtClean="0">
                <a:solidFill>
                  <a:schemeClr val="tx1"/>
                </a:solidFill>
                <a:latin typeface="+mn-lt"/>
                <a:ea typeface="+mn-ea"/>
                <a:cs typeface="+mn-cs"/>
              </a:rPr>
              <a:t>Motivation: The planning poker was connected to pivotal tracker, making it usable in the sense that estimates could be set directly from the app. Thus, making it the most usable planning poker app.</a:t>
            </a:r>
            <a:endParaRPr lang="en-US" dirty="0"/>
          </a:p>
        </p:txBody>
      </p:sp>
      <p:sp>
        <p:nvSpPr>
          <p:cNvPr id="4" name="Slide Number Placeholder 3"/>
          <p:cNvSpPr>
            <a:spLocks noGrp="1"/>
          </p:cNvSpPr>
          <p:nvPr>
            <p:ph type="sldNum" sz="quarter" idx="10"/>
          </p:nvPr>
        </p:nvSpPr>
        <p:spPr/>
        <p:txBody>
          <a:bodyPr/>
          <a:lstStyle/>
          <a:p>
            <a:fld id="{1C9B7FE1-EE2E-8940-BFC3-4DE20CDAAA58}" type="slidenum">
              <a:rPr lang="en-US" smtClean="0"/>
              <a:t>13</a:t>
            </a:fld>
            <a:endParaRPr lang="en-US"/>
          </a:p>
        </p:txBody>
      </p:sp>
    </p:spTree>
    <p:extLst>
      <p:ext uri="{BB962C8B-B14F-4D97-AF65-F5344CB8AC3E}">
        <p14:creationId xmlns:p14="http://schemas.microsoft.com/office/powerpoint/2010/main" val="3110768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AWARD: Most applicable/usable app award</a:t>
            </a:r>
          </a:p>
          <a:p>
            <a:r>
              <a:rPr lang="en-US" sz="1200" kern="1200" dirty="0" smtClean="0">
                <a:solidFill>
                  <a:schemeClr val="tx1"/>
                </a:solidFill>
                <a:latin typeface="+mn-lt"/>
                <a:ea typeface="+mn-ea"/>
                <a:cs typeface="+mn-cs"/>
              </a:rPr>
              <a:t>Motivation: The app displayed conflicts, commits and comments with the led light on the android phone, which made it very discrete but clearly visible to the navigator. In addition, the information presentation in the app had high performance and displayed large amounts and the right information to the user in a clear way.</a:t>
            </a:r>
          </a:p>
          <a:p>
            <a:r>
              <a:rPr lang="en-US" sz="1200" kern="1200" dirty="0" smtClean="0">
                <a:solidFill>
                  <a:schemeClr val="tx1"/>
                </a:solidFill>
                <a:latin typeface="+mn-lt"/>
                <a:ea typeface="+mn-ea"/>
                <a:cs typeface="+mn-cs"/>
              </a:rPr>
              <a:t>AWARD: Best notification indication in an app award</a:t>
            </a:r>
          </a:p>
          <a:p>
            <a:r>
              <a:rPr lang="en-US" sz="1200" kern="1200" dirty="0" smtClean="0">
                <a:solidFill>
                  <a:schemeClr val="tx1"/>
                </a:solidFill>
                <a:latin typeface="+mn-lt"/>
                <a:ea typeface="+mn-ea"/>
                <a:cs typeface="+mn-cs"/>
              </a:rPr>
              <a:t>Motivation: The led notification was implemented in a good way with good usage scenarios for each color. In addition, the text notification were </a:t>
            </a:r>
            <a:r>
              <a:rPr lang="en-US" sz="1200" kern="1200" dirty="0" err="1" smtClean="0">
                <a:solidFill>
                  <a:schemeClr val="tx1"/>
                </a:solidFill>
                <a:latin typeface="+mn-lt"/>
                <a:ea typeface="+mn-ea"/>
                <a:cs typeface="+mn-cs"/>
              </a:rPr>
              <a:t>colorcoded</a:t>
            </a:r>
            <a:r>
              <a:rPr lang="en-US" sz="1200" kern="1200" dirty="0" smtClean="0">
                <a:solidFill>
                  <a:schemeClr val="tx1"/>
                </a:solidFill>
                <a:latin typeface="+mn-lt"/>
                <a:ea typeface="+mn-ea"/>
                <a:cs typeface="+mn-cs"/>
              </a:rPr>
              <a:t> in the same way as the led, making the app intuitive and easy to use.</a:t>
            </a:r>
            <a:endParaRPr lang="en-US" dirty="0"/>
          </a:p>
        </p:txBody>
      </p:sp>
      <p:sp>
        <p:nvSpPr>
          <p:cNvPr id="4" name="Slide Number Placeholder 3"/>
          <p:cNvSpPr>
            <a:spLocks noGrp="1"/>
          </p:cNvSpPr>
          <p:nvPr>
            <p:ph type="sldNum" sz="quarter" idx="10"/>
          </p:nvPr>
        </p:nvSpPr>
        <p:spPr/>
        <p:txBody>
          <a:bodyPr/>
          <a:lstStyle/>
          <a:p>
            <a:fld id="{1C9B7FE1-EE2E-8940-BFC3-4DE20CDAAA58}" type="slidenum">
              <a:rPr lang="en-US" smtClean="0"/>
              <a:t>14</a:t>
            </a:fld>
            <a:endParaRPr lang="en-US"/>
          </a:p>
        </p:txBody>
      </p:sp>
    </p:spTree>
    <p:extLst>
      <p:ext uri="{BB962C8B-B14F-4D97-AF65-F5344CB8AC3E}">
        <p14:creationId xmlns:p14="http://schemas.microsoft.com/office/powerpoint/2010/main" val="3903143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Platshållare för innehåll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301791876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D396D0B-81BD-074E-8CDE-5490F1461064}" type="datetimeFigureOut">
              <a:rPr lang="en-US" smtClean="0"/>
              <a:t>20/05/14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4259AE3-BC76-B049-9DE0-640875520C43}" type="slidenum">
              <a:rPr lang="en-US" smtClean="0"/>
              <a:t>‹#›</a:t>
            </a:fld>
            <a:endParaRPr lang="en-US"/>
          </a:p>
        </p:txBody>
      </p:sp>
    </p:spTree>
    <p:extLst>
      <p:ext uri="{BB962C8B-B14F-4D97-AF65-F5344CB8AC3E}">
        <p14:creationId xmlns:p14="http://schemas.microsoft.com/office/powerpoint/2010/main" val="19600480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611188" y="838200"/>
            <a:ext cx="85328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sv-SE" dirty="0"/>
          </a:p>
        </p:txBody>
      </p:sp>
      <p:sp>
        <p:nvSpPr>
          <p:cNvPr id="1027" name="Rectangle 11"/>
          <p:cNvSpPr>
            <a:spLocks noGrp="1" noChangeArrowheads="1"/>
          </p:cNvSpPr>
          <p:nvPr>
            <p:ph type="body" idx="1"/>
          </p:nvPr>
        </p:nvSpPr>
        <p:spPr bwMode="auto">
          <a:xfrm>
            <a:off x="683568" y="1988840"/>
            <a:ext cx="7772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1028" name="Rectangle 5"/>
          <p:cNvSpPr>
            <a:spLocks noChangeArrowheads="1"/>
          </p:cNvSpPr>
          <p:nvPr/>
        </p:nvSpPr>
        <p:spPr bwMode="auto">
          <a:xfrm>
            <a:off x="0" y="0"/>
            <a:ext cx="9144000" cy="549275"/>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a:p>
        </p:txBody>
      </p:sp>
      <p:pic>
        <p:nvPicPr>
          <p:cNvPr id="6" name="Picture 5" descr="ChalmersU_GU_whit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83568" y="44624"/>
            <a:ext cx="5400601" cy="468053"/>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Lst>
  <p:timing>
    <p:tnLst>
      <p:par>
        <p:cTn xmlns:p14="http://schemas.microsoft.com/office/powerpoint/2010/main" id="1" dur="indefinite" restart="never" nodeType="tmRoot"/>
      </p:par>
    </p:tnLst>
  </p:timing>
  <p:txStyles>
    <p:titleStyle>
      <a:lvl1pPr algn="l" rtl="0" eaLnBrk="1" fontAlgn="base" hangingPunct="1">
        <a:spcBef>
          <a:spcPct val="0"/>
        </a:spcBef>
        <a:spcAft>
          <a:spcPct val="0"/>
        </a:spcAft>
        <a:defRPr sz="4000" b="1">
          <a:solidFill>
            <a:schemeClr val="tx1"/>
          </a:solidFill>
          <a:latin typeface="+mj-lt"/>
          <a:ea typeface="ＭＳ Ｐゴシック" pitchFamily="96" charset="-128"/>
          <a:cs typeface="Akzidenz-Bd for Chalmers"/>
        </a:defRPr>
      </a:lvl1pPr>
      <a:lvl2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2pPr>
      <a:lvl3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3pPr>
      <a:lvl4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4pPr>
      <a:lvl5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5pPr>
      <a:lvl6pPr marL="457200" algn="ctr" rtl="0" eaLnBrk="1" fontAlgn="base" hangingPunct="1">
        <a:spcBef>
          <a:spcPct val="0"/>
        </a:spcBef>
        <a:spcAft>
          <a:spcPct val="0"/>
        </a:spcAft>
        <a:defRPr sz="4000">
          <a:solidFill>
            <a:schemeClr val="bg1"/>
          </a:solidFill>
          <a:latin typeface="Arial Black" pitchFamily="68" charset="0"/>
        </a:defRPr>
      </a:lvl6pPr>
      <a:lvl7pPr marL="914400" algn="ctr" rtl="0" eaLnBrk="1" fontAlgn="base" hangingPunct="1">
        <a:spcBef>
          <a:spcPct val="0"/>
        </a:spcBef>
        <a:spcAft>
          <a:spcPct val="0"/>
        </a:spcAft>
        <a:defRPr sz="4000">
          <a:solidFill>
            <a:schemeClr val="bg1"/>
          </a:solidFill>
          <a:latin typeface="Arial Black" pitchFamily="68" charset="0"/>
        </a:defRPr>
      </a:lvl7pPr>
      <a:lvl8pPr marL="1371600" algn="ctr" rtl="0" eaLnBrk="1" fontAlgn="base" hangingPunct="1">
        <a:spcBef>
          <a:spcPct val="0"/>
        </a:spcBef>
        <a:spcAft>
          <a:spcPct val="0"/>
        </a:spcAft>
        <a:defRPr sz="4000">
          <a:solidFill>
            <a:schemeClr val="bg1"/>
          </a:solidFill>
          <a:latin typeface="Arial Black" pitchFamily="68" charset="0"/>
        </a:defRPr>
      </a:lvl8pPr>
      <a:lvl9pPr marL="1828800" algn="ctr" rtl="0" eaLnBrk="1" fontAlgn="base" hangingPunct="1">
        <a:spcBef>
          <a:spcPct val="0"/>
        </a:spcBef>
        <a:spcAft>
          <a:spcPct val="0"/>
        </a:spcAft>
        <a:defRPr sz="4000">
          <a:solidFill>
            <a:schemeClr val="bg1"/>
          </a:solidFill>
          <a:latin typeface="Arial Black" pitchFamily="68" charset="0"/>
        </a:defRPr>
      </a:lvl9pPr>
    </p:titleStyle>
    <p:body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urden@cse.gu.se" TargetMode="External"/><Relationship Id="rId3" Type="http://schemas.openxmlformats.org/officeDocument/2006/relationships/hyperlink" Target="mailto:pariya.kashfi@chalmers.s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91990"/>
            <a:ext cx="9144000" cy="6092190"/>
          </a:xfrm>
          <a:prstGeom prst="rect">
            <a:avLst/>
          </a:prstGeom>
        </p:spPr>
      </p:pic>
      <p:sp>
        <p:nvSpPr>
          <p:cNvPr id="2" name="Title 1"/>
          <p:cNvSpPr>
            <a:spLocks noGrp="1"/>
          </p:cNvSpPr>
          <p:nvPr>
            <p:ph type="ctrTitle"/>
          </p:nvPr>
        </p:nvSpPr>
        <p:spPr>
          <a:xfrm>
            <a:off x="867254" y="1534357"/>
            <a:ext cx="7772400" cy="1470025"/>
          </a:xfrm>
        </p:spPr>
        <p:txBody>
          <a:bodyPr/>
          <a:lstStyle/>
          <a:p>
            <a:pPr algn="ctr"/>
            <a:r>
              <a:rPr lang="en-US" dirty="0" smtClean="0"/>
              <a:t>Final </a:t>
            </a:r>
            <a:endParaRPr lang="en-US" dirty="0"/>
          </a:p>
        </p:txBody>
      </p:sp>
      <p:sp>
        <p:nvSpPr>
          <p:cNvPr id="3" name="Subtitle 2"/>
          <p:cNvSpPr>
            <a:spLocks noGrp="1"/>
          </p:cNvSpPr>
          <p:nvPr>
            <p:ph type="subTitle" idx="1"/>
          </p:nvPr>
        </p:nvSpPr>
        <p:spPr>
          <a:xfrm>
            <a:off x="1553054" y="3886200"/>
            <a:ext cx="6400800" cy="1752600"/>
          </a:xfrm>
        </p:spPr>
        <p:txBody>
          <a:bodyPr/>
          <a:lstStyle/>
          <a:p>
            <a:endParaRPr lang="en-US" dirty="0" smtClean="0"/>
          </a:p>
          <a:p>
            <a:endParaRPr lang="en-US" dirty="0"/>
          </a:p>
          <a:p>
            <a:r>
              <a:rPr lang="en-US" dirty="0" smtClean="0">
                <a:solidFill>
                  <a:schemeClr val="bg1"/>
                </a:solidFill>
              </a:rPr>
              <a:t>Agile Development Processes</a:t>
            </a:r>
          </a:p>
          <a:p>
            <a:r>
              <a:rPr lang="en-US" dirty="0" smtClean="0">
                <a:solidFill>
                  <a:schemeClr val="bg1"/>
                </a:solidFill>
              </a:rPr>
              <a:t>Eric Knauss</a:t>
            </a:r>
            <a:endParaRPr lang="en-US" dirty="0">
              <a:solidFill>
                <a:schemeClr val="bg1"/>
              </a:solidFill>
            </a:endParaRPr>
          </a:p>
        </p:txBody>
      </p:sp>
    </p:spTree>
    <p:extLst>
      <p:ext uri="{BB962C8B-B14F-4D97-AF65-F5344CB8AC3E}">
        <p14:creationId xmlns:p14="http://schemas.microsoft.com/office/powerpoint/2010/main" val="6321231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 5</a:t>
            </a:r>
            <a:endParaRPr lang="en-US" dirty="0"/>
          </a:p>
        </p:txBody>
      </p:sp>
      <p:pic>
        <p:nvPicPr>
          <p:cNvPr id="7" name="Picture 6" descr="startScreen_loggedIn.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00252" y="1600200"/>
            <a:ext cx="3122043" cy="5220000"/>
          </a:xfrm>
          <a:prstGeom prst="rect">
            <a:avLst/>
          </a:prstGeom>
          <a:ln>
            <a:noFill/>
          </a:ln>
          <a:effectLst>
            <a:outerShdw blurRad="292100" dist="139700" dir="2700000" algn="tl" rotWithShape="0">
              <a:srgbClr val="333333">
                <a:alpha val="65000"/>
              </a:srgbClr>
            </a:outerShdw>
          </a:effectLst>
        </p:spPr>
      </p:pic>
      <p:pic>
        <p:nvPicPr>
          <p:cNvPr id="8" name="Picture 7" descr="roadMap.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35566" y="647898"/>
            <a:ext cx="3134837" cy="5220000"/>
          </a:xfrm>
          <a:prstGeom prst="rect">
            <a:avLst/>
          </a:prstGeom>
          <a:ln>
            <a:noFill/>
          </a:ln>
          <a:effectLst>
            <a:outerShdw blurRad="292100" dist="139700" dir="2700000" algn="tl" rotWithShape="0">
              <a:srgbClr val="333333">
                <a:alpha val="65000"/>
              </a:srgbClr>
            </a:outerShdw>
          </a:effectLst>
        </p:spPr>
      </p:pic>
      <p:pic>
        <p:nvPicPr>
          <p:cNvPr id="9" name="Picture 8" descr="userStories.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61056" y="1114385"/>
            <a:ext cx="3141929" cy="5220000"/>
          </a:xfrm>
          <a:prstGeom prst="rect">
            <a:avLst/>
          </a:prstGeom>
          <a:ln>
            <a:noFill/>
          </a:ln>
          <a:effectLst>
            <a:outerShdw blurRad="292100" dist="139700" dir="2700000" algn="tl" rotWithShape="0">
              <a:srgbClr val="333333">
                <a:alpha val="65000"/>
              </a:srgbClr>
            </a:outerShdw>
          </a:effectLst>
        </p:spPr>
      </p:pic>
      <p:sp>
        <p:nvSpPr>
          <p:cNvPr id="10" name="Content Placeholder 8"/>
          <p:cNvSpPr txBox="1">
            <a:spLocks/>
          </p:cNvSpPr>
          <p:nvPr/>
        </p:nvSpPr>
        <p:spPr bwMode="auto">
          <a:xfrm>
            <a:off x="35518" y="1988840"/>
            <a:ext cx="3126972"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a:lstStyle>
          <a:p>
            <a:pPr marL="0" indent="0">
              <a:buFontTx/>
              <a:buNone/>
            </a:pPr>
            <a:r>
              <a:rPr lang="en-US" b="1" dirty="0" smtClean="0">
                <a:solidFill>
                  <a:srgbClr val="FF0000"/>
                </a:solidFill>
              </a:rPr>
              <a:t>Award</a:t>
            </a:r>
          </a:p>
          <a:p>
            <a:pPr marL="0" indent="0">
              <a:buFontTx/>
              <a:buNone/>
            </a:pPr>
            <a:r>
              <a:rPr lang="en-US" dirty="0"/>
              <a:t>Most functionality award for an App</a:t>
            </a:r>
          </a:p>
        </p:txBody>
      </p:sp>
    </p:spTree>
    <p:extLst>
      <p:ext uri="{BB962C8B-B14F-4D97-AF65-F5344CB8AC3E}">
        <p14:creationId xmlns:p14="http://schemas.microsoft.com/office/powerpoint/2010/main" val="37984415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 6</a:t>
            </a:r>
            <a:endParaRPr lang="en-US" dirty="0"/>
          </a:p>
        </p:txBody>
      </p:sp>
      <p:pic>
        <p:nvPicPr>
          <p:cNvPr id="6" name="Picture 5" descr="login.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64261" y="1456588"/>
            <a:ext cx="3137207" cy="5220000"/>
          </a:xfrm>
          <a:prstGeom prst="rect">
            <a:avLst/>
          </a:prstGeom>
          <a:ln>
            <a:noFill/>
          </a:ln>
          <a:effectLst>
            <a:outerShdw blurRad="292100" dist="139700" dir="2700000" algn="tl" rotWithShape="0">
              <a:srgbClr val="333333">
                <a:alpha val="65000"/>
              </a:srgbClr>
            </a:outerShdw>
          </a:effectLst>
        </p:spPr>
      </p:pic>
      <p:pic>
        <p:nvPicPr>
          <p:cNvPr id="7" name="Picture 6" descr="notifications_dropdown.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46042" y="708620"/>
            <a:ext cx="3137207" cy="5220000"/>
          </a:xfrm>
          <a:prstGeom prst="rect">
            <a:avLst/>
          </a:prstGeom>
          <a:ln>
            <a:noFill/>
          </a:ln>
          <a:effectLst>
            <a:outerShdw blurRad="292100" dist="139700" dir="2700000" algn="tl" rotWithShape="0">
              <a:srgbClr val="333333">
                <a:alpha val="65000"/>
              </a:srgbClr>
            </a:outerShdw>
          </a:effectLst>
        </p:spPr>
      </p:pic>
      <p:sp>
        <p:nvSpPr>
          <p:cNvPr id="8" name="Content Placeholder 8"/>
          <p:cNvSpPr txBox="1">
            <a:spLocks/>
          </p:cNvSpPr>
          <p:nvPr/>
        </p:nvSpPr>
        <p:spPr bwMode="auto">
          <a:xfrm>
            <a:off x="35518" y="1988840"/>
            <a:ext cx="3126972"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a:lstStyle>
          <a:p>
            <a:pPr marL="0" indent="0">
              <a:buFontTx/>
              <a:buNone/>
            </a:pPr>
            <a:r>
              <a:rPr lang="en-US" b="1" dirty="0" smtClean="0">
                <a:solidFill>
                  <a:srgbClr val="FF0000"/>
                </a:solidFill>
              </a:rPr>
              <a:t>Award</a:t>
            </a:r>
          </a:p>
          <a:p>
            <a:pPr marL="0" indent="0">
              <a:buFontTx/>
              <a:buNone/>
            </a:pPr>
            <a:r>
              <a:rPr lang="en-US" dirty="0" smtClean="0"/>
              <a:t>Best </a:t>
            </a:r>
            <a:r>
              <a:rPr lang="en-US" dirty="0"/>
              <a:t>notification scheme in an App</a:t>
            </a:r>
          </a:p>
        </p:txBody>
      </p:sp>
    </p:spTree>
    <p:extLst>
      <p:ext uri="{BB962C8B-B14F-4D97-AF65-F5344CB8AC3E}">
        <p14:creationId xmlns:p14="http://schemas.microsoft.com/office/powerpoint/2010/main" val="41188453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 7</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10369" y="1392874"/>
            <a:ext cx="2937262" cy="5221799"/>
          </a:xfrm>
          <a:prstGeom prst="rect">
            <a:avLst/>
          </a:prstGeom>
        </p:spPr>
      </p:pic>
      <p:sp>
        <p:nvSpPr>
          <p:cNvPr id="7" name="Content Placeholder 8"/>
          <p:cNvSpPr txBox="1">
            <a:spLocks/>
          </p:cNvSpPr>
          <p:nvPr/>
        </p:nvSpPr>
        <p:spPr bwMode="auto">
          <a:xfrm>
            <a:off x="35518" y="1988840"/>
            <a:ext cx="3126972"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a:lstStyle>
          <a:p>
            <a:pPr marL="0" indent="0">
              <a:buFontTx/>
              <a:buNone/>
            </a:pPr>
            <a:r>
              <a:rPr lang="en-US" b="1" dirty="0" smtClean="0">
                <a:solidFill>
                  <a:srgbClr val="FF0000"/>
                </a:solidFill>
              </a:rPr>
              <a:t>Award</a:t>
            </a:r>
          </a:p>
          <a:p>
            <a:r>
              <a:rPr lang="en-US" dirty="0" smtClean="0"/>
              <a:t>Best pivotal </a:t>
            </a:r>
            <a:r>
              <a:rPr lang="en-US" dirty="0"/>
              <a:t>tracker integration in the </a:t>
            </a:r>
            <a:r>
              <a:rPr lang="en-US" dirty="0" smtClean="0"/>
              <a:t>roadmap</a:t>
            </a:r>
            <a:endParaRPr lang="en-US" dirty="0"/>
          </a:p>
        </p:txBody>
      </p:sp>
    </p:spTree>
    <p:extLst>
      <p:ext uri="{BB962C8B-B14F-4D97-AF65-F5344CB8AC3E}">
        <p14:creationId xmlns:p14="http://schemas.microsoft.com/office/powerpoint/2010/main" val="31135268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Overview.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1454" y="662385"/>
            <a:ext cx="8787572" cy="6195615"/>
          </a:xfrm>
          <a:prstGeom prst="rect">
            <a:avLst/>
          </a:prstGeom>
        </p:spPr>
      </p:pic>
      <p:sp>
        <p:nvSpPr>
          <p:cNvPr id="4" name="Title 3"/>
          <p:cNvSpPr>
            <a:spLocks noGrp="1"/>
          </p:cNvSpPr>
          <p:nvPr>
            <p:ph type="title"/>
          </p:nvPr>
        </p:nvSpPr>
        <p:spPr/>
        <p:txBody>
          <a:bodyPr/>
          <a:lstStyle/>
          <a:p>
            <a:r>
              <a:rPr lang="en-US" dirty="0" smtClean="0"/>
              <a:t>Group 9</a:t>
            </a:r>
            <a:endParaRPr lang="en-US" dirty="0"/>
          </a:p>
        </p:txBody>
      </p:sp>
      <p:pic>
        <p:nvPicPr>
          <p:cNvPr id="7" name="Picture 6" descr="iOS Simulator Screen shot May 19, 2014, 1.29.39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22654" y="1321712"/>
            <a:ext cx="2940845" cy="5220000"/>
          </a:xfrm>
          <a:prstGeom prst="rect">
            <a:avLst/>
          </a:prstGeom>
          <a:ln>
            <a:noFill/>
          </a:ln>
          <a:effectLst>
            <a:outerShdw blurRad="292100" dist="139700" dir="2700000" algn="tl" rotWithShape="0">
              <a:srgbClr val="333333">
                <a:alpha val="65000"/>
              </a:srgbClr>
            </a:outerShdw>
          </a:effectLst>
        </p:spPr>
      </p:pic>
      <p:sp>
        <p:nvSpPr>
          <p:cNvPr id="8" name="Content Placeholder 8"/>
          <p:cNvSpPr txBox="1">
            <a:spLocks/>
          </p:cNvSpPr>
          <p:nvPr/>
        </p:nvSpPr>
        <p:spPr bwMode="auto">
          <a:xfrm>
            <a:off x="35518" y="3628228"/>
            <a:ext cx="3126972" cy="2856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a:lstStyle>
          <a:p>
            <a:pPr marL="0" indent="0">
              <a:buFontTx/>
              <a:buNone/>
            </a:pPr>
            <a:r>
              <a:rPr lang="en-US" b="1" dirty="0" smtClean="0">
                <a:solidFill>
                  <a:srgbClr val="FF0000"/>
                </a:solidFill>
              </a:rPr>
              <a:t>Award</a:t>
            </a:r>
          </a:p>
          <a:p>
            <a:r>
              <a:rPr lang="en-US" dirty="0"/>
              <a:t>Best iPhone App </a:t>
            </a:r>
            <a:endParaRPr lang="en-US" dirty="0" smtClean="0"/>
          </a:p>
          <a:p>
            <a:r>
              <a:rPr lang="en-US" dirty="0"/>
              <a:t>Most usable planning poker </a:t>
            </a:r>
            <a:r>
              <a:rPr lang="en-US" dirty="0" err="1"/>
              <a:t>sub.app</a:t>
            </a:r>
            <a:r>
              <a:rPr lang="en-US" dirty="0"/>
              <a:t> Award</a:t>
            </a:r>
          </a:p>
          <a:p>
            <a:endParaRPr lang="en-US" dirty="0"/>
          </a:p>
        </p:txBody>
      </p:sp>
    </p:spTree>
    <p:extLst>
      <p:ext uri="{BB962C8B-B14F-4D97-AF65-F5344CB8AC3E}">
        <p14:creationId xmlns:p14="http://schemas.microsoft.com/office/powerpoint/2010/main" val="42719327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27787" y="1264640"/>
            <a:ext cx="2936250" cy="52200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38537" y="753865"/>
            <a:ext cx="2936250" cy="52200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29632" y="953648"/>
            <a:ext cx="2936250" cy="5220000"/>
          </a:xfrm>
          <a:prstGeom prst="rect">
            <a:avLst/>
          </a:prstGeom>
          <a:ln>
            <a:noFill/>
          </a:ln>
          <a:effectLst>
            <a:outerShdw blurRad="292100" dist="139700" dir="2700000" algn="tl" rotWithShape="0">
              <a:srgbClr val="333333">
                <a:alpha val="65000"/>
              </a:srgbClr>
            </a:outerShdw>
          </a:effectLst>
        </p:spPr>
      </p:pic>
      <p:sp>
        <p:nvSpPr>
          <p:cNvPr id="8" name="Title 7"/>
          <p:cNvSpPr>
            <a:spLocks noGrp="1"/>
          </p:cNvSpPr>
          <p:nvPr>
            <p:ph type="title"/>
          </p:nvPr>
        </p:nvSpPr>
        <p:spPr/>
        <p:txBody>
          <a:bodyPr/>
          <a:lstStyle/>
          <a:p>
            <a:r>
              <a:rPr lang="en-US" dirty="0" smtClean="0"/>
              <a:t>Group 10</a:t>
            </a:r>
            <a:endParaRPr lang="en-US" dirty="0"/>
          </a:p>
        </p:txBody>
      </p:sp>
      <p:sp>
        <p:nvSpPr>
          <p:cNvPr id="10" name="Content Placeholder 8"/>
          <p:cNvSpPr txBox="1">
            <a:spLocks/>
          </p:cNvSpPr>
          <p:nvPr/>
        </p:nvSpPr>
        <p:spPr bwMode="auto">
          <a:xfrm>
            <a:off x="35518" y="3628228"/>
            <a:ext cx="3126972" cy="2856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a:lstStyle>
          <a:p>
            <a:pPr marL="0" indent="0">
              <a:buFontTx/>
              <a:buNone/>
            </a:pPr>
            <a:r>
              <a:rPr lang="en-US" b="1" dirty="0" smtClean="0">
                <a:solidFill>
                  <a:srgbClr val="FF0000"/>
                </a:solidFill>
              </a:rPr>
              <a:t>Award</a:t>
            </a:r>
          </a:p>
          <a:p>
            <a:r>
              <a:rPr lang="en-US" dirty="0"/>
              <a:t>Most applicable/usable app award</a:t>
            </a:r>
          </a:p>
          <a:p>
            <a:endParaRPr lang="en-US" dirty="0"/>
          </a:p>
        </p:txBody>
      </p:sp>
    </p:spTree>
    <p:extLst>
      <p:ext uri="{BB962C8B-B14F-4D97-AF65-F5344CB8AC3E}">
        <p14:creationId xmlns:p14="http://schemas.microsoft.com/office/powerpoint/2010/main" val="42460522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Schedule</a:t>
            </a:r>
            <a:endParaRPr lang="en-US" dirty="0"/>
          </a:p>
        </p:txBody>
      </p:sp>
      <p:sp>
        <p:nvSpPr>
          <p:cNvPr id="5" name="Content Placeholder 4"/>
          <p:cNvSpPr>
            <a:spLocks noGrp="1"/>
          </p:cNvSpPr>
          <p:nvPr>
            <p:ph idx="1"/>
          </p:nvPr>
        </p:nvSpPr>
        <p:spPr/>
        <p:txBody>
          <a:bodyPr/>
          <a:lstStyle/>
          <a:p>
            <a:r>
              <a:rPr lang="en-US" dirty="0" err="1"/>
              <a:t>Håkan</a:t>
            </a:r>
            <a:r>
              <a:rPr lang="en-US" dirty="0"/>
              <a:t> Burden: </a:t>
            </a:r>
            <a:r>
              <a:rPr lang="en-US" dirty="0" smtClean="0"/>
              <a:t>Combining Model-Driven Engineering and </a:t>
            </a:r>
            <a:r>
              <a:rPr lang="en-US" dirty="0"/>
              <a:t>Agile Development, 2014, </a:t>
            </a:r>
            <a:r>
              <a:rPr lang="en-US" dirty="0">
                <a:hlinkClick r:id="rId2"/>
              </a:rPr>
              <a:t>burden@cse.gu.se</a:t>
            </a:r>
            <a:endParaRPr lang="en-US" dirty="0"/>
          </a:p>
          <a:p>
            <a:endParaRPr lang="en-US" dirty="0" smtClean="0"/>
          </a:p>
          <a:p>
            <a:r>
              <a:rPr lang="en-US" dirty="0" err="1"/>
              <a:t>Paryia</a:t>
            </a:r>
            <a:r>
              <a:rPr lang="en-US" dirty="0"/>
              <a:t> </a:t>
            </a:r>
            <a:r>
              <a:rPr lang="en-US" dirty="0" err="1"/>
              <a:t>Kashfi</a:t>
            </a:r>
            <a:r>
              <a:rPr lang="en-US" dirty="0"/>
              <a:t>: UX and Agile, 2014, </a:t>
            </a:r>
            <a:r>
              <a:rPr lang="en-US" dirty="0">
                <a:hlinkClick r:id="rId3"/>
              </a:rPr>
              <a:t>pariya.kashfi@</a:t>
            </a:r>
            <a:r>
              <a:rPr lang="en-US" dirty="0" smtClean="0">
                <a:hlinkClick r:id="rId3"/>
              </a:rPr>
              <a:t>chalmers.se</a:t>
            </a:r>
            <a:endParaRPr lang="en-US" dirty="0" smtClean="0"/>
          </a:p>
          <a:p>
            <a:endParaRPr lang="en-US" dirty="0" smtClean="0"/>
          </a:p>
          <a:p>
            <a:r>
              <a:rPr lang="en-US" dirty="0" smtClean="0"/>
              <a:t>Nelson </a:t>
            </a:r>
            <a:r>
              <a:rPr lang="en-US" dirty="0" err="1"/>
              <a:t>Sekitoleko</a:t>
            </a:r>
            <a:r>
              <a:rPr lang="en-US" dirty="0"/>
              <a:t>, Felix </a:t>
            </a:r>
            <a:r>
              <a:rPr lang="en-US" dirty="0" err="1" smtClean="0"/>
              <a:t>Evbota</a:t>
            </a:r>
            <a:r>
              <a:rPr lang="en-US" dirty="0" smtClean="0"/>
              <a:t> et </a:t>
            </a:r>
            <a:r>
              <a:rPr lang="en-US" dirty="0" err="1" smtClean="0"/>
              <a:t>al.</a:t>
            </a:r>
            <a:r>
              <a:rPr lang="en-US" dirty="0" err="1"/>
              <a:t>:Technical</a:t>
            </a:r>
            <a:r>
              <a:rPr lang="en-US" dirty="0"/>
              <a:t> Dependency Challenges in Large-Scale Agile Software Development. In </a:t>
            </a:r>
            <a:r>
              <a:rPr lang="en-US" dirty="0" smtClean="0"/>
              <a:t>Proc. </a:t>
            </a:r>
            <a:r>
              <a:rPr lang="en-US" dirty="0"/>
              <a:t>of </a:t>
            </a:r>
            <a:r>
              <a:rPr lang="en-US" dirty="0" smtClean="0"/>
              <a:t>Int’l </a:t>
            </a:r>
            <a:r>
              <a:rPr lang="en-US" dirty="0" err="1" smtClean="0"/>
              <a:t>Conf</a:t>
            </a:r>
            <a:r>
              <a:rPr lang="en-US" dirty="0" smtClean="0"/>
              <a:t> </a:t>
            </a:r>
            <a:r>
              <a:rPr lang="en-US" dirty="0"/>
              <a:t>on Agile Software Development, </a:t>
            </a:r>
            <a:r>
              <a:rPr lang="en-US" dirty="0" smtClean="0"/>
              <a:t>(XP ‘14),</a:t>
            </a:r>
            <a:r>
              <a:rPr lang="en-US" dirty="0"/>
              <a:t> pages 46-61, Rome, Italy, 2014</a:t>
            </a:r>
            <a:r>
              <a:rPr lang="en-US" dirty="0" smtClean="0"/>
              <a:t>.</a:t>
            </a:r>
          </a:p>
          <a:p>
            <a:pPr marL="0" indent="0">
              <a:buNone/>
            </a:pPr>
            <a:endParaRPr lang="en-US" dirty="0"/>
          </a:p>
          <a:p>
            <a:pPr marL="0" indent="0">
              <a:buNone/>
            </a:pPr>
            <a:endParaRPr lang="en-US" dirty="0"/>
          </a:p>
          <a:p>
            <a:r>
              <a:rPr lang="en-US" dirty="0" smtClean="0"/>
              <a:t>Awards</a:t>
            </a:r>
            <a:endParaRPr lang="en-US" dirty="0"/>
          </a:p>
        </p:txBody>
      </p:sp>
    </p:spTree>
    <p:extLst>
      <p:ext uri="{BB962C8B-B14F-4D97-AF65-F5344CB8AC3E}">
        <p14:creationId xmlns:p14="http://schemas.microsoft.com/office/powerpoint/2010/main" val="81892053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67602"/>
            <a:ext cx="7772400" cy="3804320"/>
          </a:xfrm>
        </p:spPr>
        <p:txBody>
          <a:bodyPr/>
          <a:lstStyle/>
          <a:p>
            <a:pPr algn="ctr"/>
            <a:r>
              <a:rPr lang="en-US" sz="20000" dirty="0"/>
              <a:t>5</a:t>
            </a:r>
          </a:p>
        </p:txBody>
      </p:sp>
    </p:spTree>
    <p:extLst>
      <p:ext uri="{BB962C8B-B14F-4D97-AF65-F5344CB8AC3E}">
        <p14:creationId xmlns:p14="http://schemas.microsoft.com/office/powerpoint/2010/main" val="222582531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67602"/>
            <a:ext cx="7772400" cy="3804320"/>
          </a:xfrm>
        </p:spPr>
        <p:txBody>
          <a:bodyPr/>
          <a:lstStyle/>
          <a:p>
            <a:pPr algn="ctr"/>
            <a:r>
              <a:rPr lang="en-US" sz="20000" dirty="0" smtClean="0"/>
              <a:t>1</a:t>
            </a:r>
            <a:endParaRPr lang="en-US" sz="20000" dirty="0"/>
          </a:p>
        </p:txBody>
      </p:sp>
    </p:spTree>
    <p:extLst>
      <p:ext uri="{BB962C8B-B14F-4D97-AF65-F5344CB8AC3E}">
        <p14:creationId xmlns:p14="http://schemas.microsoft.com/office/powerpoint/2010/main" val="90918949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44234"/>
            <a:ext cx="9144000" cy="6313766"/>
          </a:xfrm>
          <a:solidFill>
            <a:srgbClr val="FF0000"/>
          </a:solidFill>
        </p:spPr>
        <p:txBody>
          <a:bodyPr/>
          <a:lstStyle/>
          <a:p>
            <a:pPr algn="ctr"/>
            <a:r>
              <a:rPr lang="en-US" sz="20000" dirty="0" smtClean="0"/>
              <a:t>0</a:t>
            </a:r>
            <a:endParaRPr lang="en-US" sz="20000" dirty="0"/>
          </a:p>
        </p:txBody>
      </p:sp>
    </p:spTree>
    <p:extLst>
      <p:ext uri="{BB962C8B-B14F-4D97-AF65-F5344CB8AC3E}">
        <p14:creationId xmlns:p14="http://schemas.microsoft.com/office/powerpoint/2010/main" val="90918949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 1</a:t>
            </a:r>
            <a:endParaRPr lang="en-US" dirty="0"/>
          </a:p>
        </p:txBody>
      </p:sp>
      <p:sp>
        <p:nvSpPr>
          <p:cNvPr id="9" name="Content Placeholder 8"/>
          <p:cNvSpPr>
            <a:spLocks noGrp="1"/>
          </p:cNvSpPr>
          <p:nvPr>
            <p:ph idx="1"/>
          </p:nvPr>
        </p:nvSpPr>
        <p:spPr>
          <a:xfrm>
            <a:off x="35518" y="1988840"/>
            <a:ext cx="3126972" cy="4495800"/>
          </a:xfrm>
        </p:spPr>
        <p:txBody>
          <a:bodyPr/>
          <a:lstStyle/>
          <a:p>
            <a:pPr marL="0" indent="0">
              <a:buNone/>
            </a:pPr>
            <a:r>
              <a:rPr lang="en-US" b="1" dirty="0" smtClean="0">
                <a:solidFill>
                  <a:srgbClr val="FF0000"/>
                </a:solidFill>
              </a:rPr>
              <a:t>Award</a:t>
            </a:r>
          </a:p>
          <a:p>
            <a:pPr marL="0" indent="0">
              <a:buNone/>
            </a:pPr>
            <a:r>
              <a:rPr lang="en-US" dirty="0" smtClean="0"/>
              <a:t>Most </a:t>
            </a:r>
            <a:r>
              <a:rPr lang="en-US" dirty="0"/>
              <a:t>advanced file diff </a:t>
            </a:r>
            <a:r>
              <a:rPr lang="en-US" dirty="0" smtClean="0"/>
              <a:t>functionality</a:t>
            </a:r>
            <a:endParaRPr lang="en-US" dirty="0"/>
          </a:p>
        </p:txBody>
      </p:sp>
      <p:pic>
        <p:nvPicPr>
          <p:cNvPr id="6" name="Picture 5"/>
          <p:cNvPicPr>
            <a:picLocks noChangeAspect="1"/>
          </p:cNvPicPr>
          <p:nvPr/>
        </p:nvPicPr>
        <p:blipFill>
          <a:blip r:embed="rId3"/>
          <a:stretch>
            <a:fillRect/>
          </a:stretch>
        </p:blipFill>
        <p:spPr>
          <a:xfrm>
            <a:off x="2773820" y="1600200"/>
            <a:ext cx="3118836" cy="52200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4324613" y="1243964"/>
            <a:ext cx="3136086" cy="52200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5892656" y="727949"/>
            <a:ext cx="3128947" cy="522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48869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 2</a:t>
            </a:r>
            <a:endParaRPr lang="en-US" dirty="0"/>
          </a:p>
        </p:txBody>
      </p:sp>
      <p:pic>
        <p:nvPicPr>
          <p:cNvPr id="6" name="Picture 5" descr="loading.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7010" y="1404756"/>
            <a:ext cx="3132000" cy="5220000"/>
          </a:xfrm>
          <a:prstGeom prst="rect">
            <a:avLst/>
          </a:prstGeom>
          <a:ln>
            <a:noFill/>
          </a:ln>
          <a:effectLst>
            <a:outerShdw blurRad="292100" dist="139700" dir="2700000" algn="tl" rotWithShape="0">
              <a:srgbClr val="333333">
                <a:alpha val="65000"/>
              </a:srgbClr>
            </a:outerShdw>
          </a:effectLst>
        </p:spPr>
      </p:pic>
      <p:pic>
        <p:nvPicPr>
          <p:cNvPr id="7" name="Picture 6" descr="navDrawer.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40569" y="834605"/>
            <a:ext cx="3132000" cy="5220000"/>
          </a:xfrm>
          <a:prstGeom prst="rect">
            <a:avLst/>
          </a:prstGeom>
          <a:ln>
            <a:noFill/>
          </a:ln>
          <a:effectLst>
            <a:outerShdw blurRad="292100" dist="139700" dir="2700000" algn="tl" rotWithShape="0">
              <a:srgbClr val="333333">
                <a:alpha val="65000"/>
              </a:srgbClr>
            </a:outerShdw>
          </a:effectLst>
        </p:spPr>
      </p:pic>
      <p:sp>
        <p:nvSpPr>
          <p:cNvPr id="8" name="Content Placeholder 8"/>
          <p:cNvSpPr>
            <a:spLocks noGrp="1"/>
          </p:cNvSpPr>
          <p:nvPr>
            <p:ph idx="1"/>
          </p:nvPr>
        </p:nvSpPr>
        <p:spPr>
          <a:xfrm>
            <a:off x="35518" y="1988840"/>
            <a:ext cx="3126972" cy="4495800"/>
          </a:xfrm>
        </p:spPr>
        <p:txBody>
          <a:bodyPr/>
          <a:lstStyle/>
          <a:p>
            <a:pPr marL="0" indent="0">
              <a:buNone/>
            </a:pPr>
            <a:r>
              <a:rPr lang="en-US" b="1" dirty="0" smtClean="0">
                <a:solidFill>
                  <a:srgbClr val="FF0000"/>
                </a:solidFill>
              </a:rPr>
              <a:t>Award</a:t>
            </a:r>
          </a:p>
          <a:p>
            <a:pPr marL="0" indent="0">
              <a:buNone/>
            </a:pPr>
            <a:r>
              <a:rPr lang="en-US" dirty="0"/>
              <a:t>Best notification management in an App</a:t>
            </a:r>
          </a:p>
        </p:txBody>
      </p:sp>
    </p:spTree>
    <p:extLst>
      <p:ext uri="{BB962C8B-B14F-4D97-AF65-F5344CB8AC3E}">
        <p14:creationId xmlns:p14="http://schemas.microsoft.com/office/powerpoint/2010/main" val="1287826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 3</a:t>
            </a:r>
            <a:endParaRPr lang="en-US" dirty="0"/>
          </a:p>
        </p:txBody>
      </p:sp>
      <p:pic>
        <p:nvPicPr>
          <p:cNvPr id="6" name="Picture 5" descr="Issues (detail view).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69113" y="1377951"/>
            <a:ext cx="3369109" cy="5219999"/>
          </a:xfrm>
          <a:prstGeom prst="rect">
            <a:avLst/>
          </a:prstGeom>
          <a:ln>
            <a:noFill/>
          </a:ln>
          <a:effectLst>
            <a:outerShdw blurRad="292100" dist="139700" dir="2700000" algn="tl" rotWithShape="0">
              <a:srgbClr val="333333">
                <a:alpha val="65000"/>
              </a:srgbClr>
            </a:outerShdw>
          </a:effectLst>
        </p:spPr>
      </p:pic>
      <p:pic>
        <p:nvPicPr>
          <p:cNvPr id="7" name="Picture 6" descr="Settings (tag view).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94721" y="838200"/>
            <a:ext cx="3369109" cy="5219999"/>
          </a:xfrm>
          <a:prstGeom prst="rect">
            <a:avLst/>
          </a:prstGeom>
          <a:ln>
            <a:noFill/>
          </a:ln>
          <a:effectLst>
            <a:outerShdw blurRad="292100" dist="139700" dir="2700000" algn="tl" rotWithShape="0">
              <a:srgbClr val="333333">
                <a:alpha val="65000"/>
              </a:srgbClr>
            </a:outerShdw>
          </a:effectLst>
        </p:spPr>
      </p:pic>
      <p:pic>
        <p:nvPicPr>
          <p:cNvPr id="8" name="Content Placeholder 7" descr="Branch view (graphical).png"/>
          <p:cNvPicPr>
            <a:picLocks noGrp="1" noChangeAspect="1"/>
          </p:cNvPicPr>
          <p:nvPr>
            <p:ph idx="1"/>
          </p:nvPr>
        </p:nvPicPr>
        <p:blipFill>
          <a:blip r:embed="rId5" cstate="print">
            <a:extLst>
              <a:ext uri="{28A0092B-C50C-407E-A947-70E740481C1C}">
                <a14:useLocalDpi xmlns:a14="http://schemas.microsoft.com/office/drawing/2010/main"/>
              </a:ext>
            </a:extLst>
          </a:blip>
          <a:srcRect/>
          <a:stretch>
            <a:fillRect/>
          </a:stretch>
        </p:blipFill>
        <p:spPr>
          <a:xfrm>
            <a:off x="3704591" y="2404808"/>
            <a:ext cx="5330345" cy="3083239"/>
          </a:xfrm>
          <a:prstGeom prst="rect">
            <a:avLst/>
          </a:prstGeom>
          <a:ln>
            <a:noFill/>
          </a:ln>
          <a:effectLst>
            <a:outerShdw blurRad="292100" dist="139700" dir="2700000" algn="tl" rotWithShape="0">
              <a:srgbClr val="333333">
                <a:alpha val="65000"/>
              </a:srgbClr>
            </a:outerShdw>
          </a:effectLst>
        </p:spPr>
      </p:pic>
      <p:sp>
        <p:nvSpPr>
          <p:cNvPr id="9" name="Content Placeholder 8"/>
          <p:cNvSpPr txBox="1">
            <a:spLocks/>
          </p:cNvSpPr>
          <p:nvPr/>
        </p:nvSpPr>
        <p:spPr bwMode="auto">
          <a:xfrm>
            <a:off x="35518" y="1988840"/>
            <a:ext cx="3126972"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a:lstStyle>
          <a:p>
            <a:pPr marL="0" indent="0">
              <a:buFontTx/>
              <a:buNone/>
            </a:pPr>
            <a:r>
              <a:rPr lang="en-US" b="1" dirty="0" smtClean="0">
                <a:solidFill>
                  <a:srgbClr val="FF0000"/>
                </a:solidFill>
              </a:rPr>
              <a:t>Award</a:t>
            </a:r>
          </a:p>
          <a:p>
            <a:pPr marL="0" indent="0">
              <a:buFontTx/>
              <a:buNone/>
            </a:pPr>
            <a:r>
              <a:rPr lang="en-US" dirty="0"/>
              <a:t>Most User Experience focus App.</a:t>
            </a:r>
          </a:p>
        </p:txBody>
      </p:sp>
    </p:spTree>
    <p:extLst>
      <p:ext uri="{BB962C8B-B14F-4D97-AF65-F5344CB8AC3E}">
        <p14:creationId xmlns:p14="http://schemas.microsoft.com/office/powerpoint/2010/main" val="20395505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 4</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97509" y="1289730"/>
            <a:ext cx="3262500" cy="52200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97509" y="1289730"/>
            <a:ext cx="3262500" cy="52200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97509" y="1289730"/>
            <a:ext cx="3262500" cy="522000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97509" y="1289730"/>
            <a:ext cx="3262500" cy="5220000"/>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97509" y="1289730"/>
            <a:ext cx="3262500" cy="5220000"/>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97509" y="1264640"/>
            <a:ext cx="3262500" cy="5220000"/>
          </a:xfrm>
          <a:prstGeom prst="rect">
            <a:avLst/>
          </a:prstGeom>
          <a:ln>
            <a:noFill/>
          </a:ln>
          <a:effectLst>
            <a:outerShdw blurRad="292100" dist="139700" dir="2700000" algn="tl" rotWithShape="0">
              <a:srgbClr val="333333">
                <a:alpha val="65000"/>
              </a:srgbClr>
            </a:outerShdw>
          </a:effectLst>
        </p:spPr>
      </p:pic>
      <p:sp>
        <p:nvSpPr>
          <p:cNvPr id="12" name="Content Placeholder 8"/>
          <p:cNvSpPr txBox="1">
            <a:spLocks/>
          </p:cNvSpPr>
          <p:nvPr/>
        </p:nvSpPr>
        <p:spPr bwMode="auto">
          <a:xfrm>
            <a:off x="35518" y="1988840"/>
            <a:ext cx="3126972"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a:lstStyle>
          <a:p>
            <a:pPr marL="0" indent="0">
              <a:buFontTx/>
              <a:buNone/>
            </a:pPr>
            <a:r>
              <a:rPr lang="en-US" b="1" dirty="0" smtClean="0">
                <a:solidFill>
                  <a:srgbClr val="FF0000"/>
                </a:solidFill>
              </a:rPr>
              <a:t>Award</a:t>
            </a:r>
          </a:p>
          <a:p>
            <a:pPr marL="0" indent="0">
              <a:buFontTx/>
              <a:buNone/>
            </a:pPr>
            <a:r>
              <a:rPr lang="en-US" dirty="0"/>
              <a:t>Smoothest look and feel with loading screens in an App</a:t>
            </a:r>
          </a:p>
        </p:txBody>
      </p:sp>
    </p:spTree>
    <p:extLst>
      <p:ext uri="{BB962C8B-B14F-4D97-AF65-F5344CB8AC3E}">
        <p14:creationId xmlns:p14="http://schemas.microsoft.com/office/powerpoint/2010/main" val="734713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500"/>
                            </p:stCondLst>
                            <p:childTnLst>
                              <p:par>
                                <p:cTn id="17" presetID="10" presetClass="entr" presetSubtype="0" fill="hold" nodeType="afterEffect">
                                  <p:stCondLst>
                                    <p:cond delay="10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5000"/>
                            </p:stCondLst>
                            <p:childTnLst>
                              <p:par>
                                <p:cTn id="21" presetID="10" presetClass="entr" presetSubtype="0" fill="hold" nodeType="afterEffect">
                                  <p:stCondLst>
                                    <p:cond delay="10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100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xit" presetSubtype="0" fill="hold" nodeType="withEffect">
                                  <p:stCondLst>
                                    <p:cond delay="100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nodeType="withEffect">
                                  <p:stCondLst>
                                    <p:cond delay="100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nodeType="withEffect">
                                  <p:stCondLst>
                                    <p:cond delay="100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par>
                                <p:cTn id="38" presetID="10" presetClass="exit" presetSubtype="0" fill="hold" nodeType="withEffect">
                                  <p:stCondLst>
                                    <p:cond delay="1000"/>
                                  </p:stCondLst>
                                  <p:childTnLst>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PPT-mall eng-Chalmers I GU 2014">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PPT-mall eng-Chalmers I GU 2014.potx</Template>
  <TotalTime>3678</TotalTime>
  <Words>765</Words>
  <Application>Microsoft Macintosh PowerPoint</Application>
  <PresentationFormat>On-screen Show (4:3)</PresentationFormat>
  <Paragraphs>78</Paragraphs>
  <Slides>14</Slides>
  <Notes>9</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PPT-mall eng-Chalmers I GU 2014</vt:lpstr>
      <vt:lpstr>Final </vt:lpstr>
      <vt:lpstr>Schedule</vt:lpstr>
      <vt:lpstr>5</vt:lpstr>
      <vt:lpstr>1</vt:lpstr>
      <vt:lpstr>0</vt:lpstr>
      <vt:lpstr>Group 1</vt:lpstr>
      <vt:lpstr>Group 2</vt:lpstr>
      <vt:lpstr>Group 3</vt:lpstr>
      <vt:lpstr>Group 4</vt:lpstr>
      <vt:lpstr>Group 5</vt:lpstr>
      <vt:lpstr>Group 6</vt:lpstr>
      <vt:lpstr>Group 7</vt:lpstr>
      <vt:lpstr>Group 9</vt:lpstr>
      <vt:lpstr>Group 10</vt:lpstr>
    </vt:vector>
  </TitlesOfParts>
  <Manager/>
  <Company>Chalmers | University of Gothenburg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dc:title>
  <dc:subject>Agile Development Processes</dc:subject>
  <dc:creator>Eric Knauss</dc:creator>
  <cp:keywords/>
  <dc:description/>
  <cp:lastModifiedBy>Eric Knauss</cp:lastModifiedBy>
  <cp:revision>16</cp:revision>
  <dcterms:created xsi:type="dcterms:W3CDTF">2014-05-17T20:40:24Z</dcterms:created>
  <dcterms:modified xsi:type="dcterms:W3CDTF">2014-05-20T10:03:28Z</dcterms:modified>
  <cp:category/>
</cp:coreProperties>
</file>